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8" r:id="rId3"/>
    <p:sldId id="297" r:id="rId4"/>
    <p:sldId id="301" r:id="rId5"/>
    <p:sldId id="303" r:id="rId6"/>
    <p:sldId id="300" r:id="rId7"/>
    <p:sldId id="310" r:id="rId8"/>
    <p:sldId id="309" r:id="rId9"/>
    <p:sldId id="273" r:id="rId10"/>
    <p:sldId id="308" r:id="rId11"/>
    <p:sldId id="264" r:id="rId12"/>
    <p:sldId id="313" r:id="rId13"/>
    <p:sldId id="312" r:id="rId14"/>
    <p:sldId id="311" r:id="rId15"/>
  </p:sldIdLst>
  <p:sldSz cx="9144000" cy="5143500" type="screen16x9"/>
  <p:notesSz cx="6858000" cy="9144000"/>
  <p:embeddedFontLst>
    <p:embeddedFont>
      <p:font typeface="Aldrich" panose="02000000000000000000" pitchFamily="2" charset="0"/>
      <p:regular r:id="rId17"/>
    </p:embeddedFont>
    <p:embeddedFont>
      <p:font typeface="Anaheim" pitchFamily="2" charset="0"/>
      <p:regular r:id="rId18"/>
      <p:bold r:id="rId19"/>
    </p:embeddedFont>
    <p:embeddedFont>
      <p:font typeface="Gmarket Sans TTF Bold" panose="02000000000000000000" pitchFamily="2" charset="-128"/>
      <p:bold r:id="rId20"/>
    </p:embeddedFont>
    <p:embeddedFont>
      <p:font typeface="Gmarket Sans TTF Light" panose="02000000000000000000" pitchFamily="2" charset="-128"/>
      <p:regular r:id="rId21"/>
    </p:embeddedFont>
    <p:embeddedFont>
      <p:font typeface="Gmarket Sans TTF Medium" panose="02000000000000000000" pitchFamily="2" charset="-128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92739-68D1-41E9-BADB-ACC5AD48917F}">
  <a:tblStyle styleId="{BB992739-68D1-41E9-BADB-ACC5AD4891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03A7E5-C3DA-47B7-B892-27842779EC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2"/>
    <p:restoredTop sz="94658"/>
  </p:normalViewPr>
  <p:slideViewPr>
    <p:cSldViewPr snapToGrid="0">
      <p:cViewPr>
        <p:scale>
          <a:sx n="147" d="100"/>
          <a:sy n="147" d="100"/>
        </p:scale>
        <p:origin x="1416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2" d="100"/>
        <a:sy n="14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E55FE50A-406C-8085-9EB4-79FA75A9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62AF6675-D6B5-2CA6-A87B-502BCEA37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9E449AF9-B6D0-9F2D-46BE-8193CDBFA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46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>
          <a:extLst>
            <a:ext uri="{FF2B5EF4-FFF2-40B4-BE49-F238E27FC236}">
              <a16:creationId xmlns:a16="http://schemas.microsoft.com/office/drawing/2014/main" id="{58D52A37-5E6D-B310-FE67-26316493B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910c9cffe2_0_15:notes">
            <a:extLst>
              <a:ext uri="{FF2B5EF4-FFF2-40B4-BE49-F238E27FC236}">
                <a16:creationId xmlns:a16="http://schemas.microsoft.com/office/drawing/2014/main" id="{2985B160-F663-524D-4CD4-E867C3933A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910c9cffe2_0_15:notes">
            <a:extLst>
              <a:ext uri="{FF2B5EF4-FFF2-40B4-BE49-F238E27FC236}">
                <a16:creationId xmlns:a16="http://schemas.microsoft.com/office/drawing/2014/main" id="{AB840951-DD7F-2166-0615-787F381C8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470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98F15082-29B8-3FD4-6B27-8FC95872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10c9cffe2_0_56:notes">
            <a:extLst>
              <a:ext uri="{FF2B5EF4-FFF2-40B4-BE49-F238E27FC236}">
                <a16:creationId xmlns:a16="http://schemas.microsoft.com/office/drawing/2014/main" id="{BEB6BED7-660B-8104-8679-0D9E5542E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10c9cffe2_0_56:notes">
            <a:extLst>
              <a:ext uri="{FF2B5EF4-FFF2-40B4-BE49-F238E27FC236}">
                <a16:creationId xmlns:a16="http://schemas.microsoft.com/office/drawing/2014/main" id="{397198CD-89D4-B68E-5434-D0A8339CF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04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>
          <a:extLst>
            <a:ext uri="{FF2B5EF4-FFF2-40B4-BE49-F238E27FC236}">
              <a16:creationId xmlns:a16="http://schemas.microsoft.com/office/drawing/2014/main" id="{F33B76E9-86D9-BF47-D1E5-24A5A9B9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5e18421cc_13_10:notes">
            <a:extLst>
              <a:ext uri="{FF2B5EF4-FFF2-40B4-BE49-F238E27FC236}">
                <a16:creationId xmlns:a16="http://schemas.microsoft.com/office/drawing/2014/main" id="{6FB7B0DE-AE7F-001F-F70B-093848D34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5e18421cc_13_10:notes">
            <a:extLst>
              <a:ext uri="{FF2B5EF4-FFF2-40B4-BE49-F238E27FC236}">
                <a16:creationId xmlns:a16="http://schemas.microsoft.com/office/drawing/2014/main" id="{3B53DCE2-02FF-A1AF-F3B4-10E082E26F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13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B6CF4149-A0BD-00DB-84F5-D0C716415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A5618202-EC19-7CF1-9175-84D4406E9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5DE55A3D-B1ED-66DE-9CF4-4D8486787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8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4BDA7BA-9AD6-A5B7-4709-CDB0763E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34654CB0-8ADF-D97F-AF56-251A86607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E742C88F-B1E1-2897-B70A-9A0413E73F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70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575124CE-FED8-AD01-3F76-C941C411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EB4FEA39-7A59-6B17-D544-82CFFF871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4C80EFEB-61E8-2606-586D-83EFF3979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38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A3C3580-1EEF-6E9A-7126-D7F016345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>
            <a:extLst>
              <a:ext uri="{FF2B5EF4-FFF2-40B4-BE49-F238E27FC236}">
                <a16:creationId xmlns:a16="http://schemas.microsoft.com/office/drawing/2014/main" id="{129C7D69-C542-CAD9-4CE7-4D758A088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>
            <a:extLst>
              <a:ext uri="{FF2B5EF4-FFF2-40B4-BE49-F238E27FC236}">
                <a16:creationId xmlns:a16="http://schemas.microsoft.com/office/drawing/2014/main" id="{0CF46609-9DA7-D178-FF04-4DC072930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23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6B365A21-7D4B-16D5-0864-AAA37633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>
            <a:extLst>
              <a:ext uri="{FF2B5EF4-FFF2-40B4-BE49-F238E27FC236}">
                <a16:creationId xmlns:a16="http://schemas.microsoft.com/office/drawing/2014/main" id="{CF8092CB-F426-E670-CA13-8246D5DE1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>
            <a:extLst>
              <a:ext uri="{FF2B5EF4-FFF2-40B4-BE49-F238E27FC236}">
                <a16:creationId xmlns:a16="http://schemas.microsoft.com/office/drawing/2014/main" id="{1DEE87FA-EDFE-29EF-6889-0243E569A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834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65BB520-0670-045C-ECC8-8B6F6866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6DD926B0-F3BE-C347-F7F4-7F70F18DB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A9974AEC-1591-20FE-A65D-ADD2B1E1A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49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" name="Google Shape;10;p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" name="Google Shape;19;p2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4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08" name="Google Shape;308;p24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10" name="Google Shape;310;p24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14" name="Google Shape;314;p24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15" name="Google Shape;315;p24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19" name="Google Shape;319;p2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2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22" name="Google Shape;322;p2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5" name="Google Shape;325;p2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26" name="Google Shape;326;p2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03" name="Google Shape;203;p1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5" name="Google Shape;205;p1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06" name="Google Shape;206;p1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399075" y="883275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1"/>
          </p:nvPr>
        </p:nvSpPr>
        <p:spPr>
          <a:xfrm>
            <a:off x="5399075" y="1819100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>
            <a:spLocks noGrp="1"/>
          </p:cNvSpPr>
          <p:nvPr>
            <p:ph type="pic" idx="2"/>
          </p:nvPr>
        </p:nvSpPr>
        <p:spPr>
          <a:xfrm>
            <a:off x="1007425" y="1064874"/>
            <a:ext cx="2440500" cy="290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8"/>
          <p:cNvSpPr>
            <a:spLocks noGrp="1"/>
          </p:cNvSpPr>
          <p:nvPr>
            <p:ph type="pic" idx="3"/>
          </p:nvPr>
        </p:nvSpPr>
        <p:spPr>
          <a:xfrm>
            <a:off x="3185399" y="3061625"/>
            <a:ext cx="3257400" cy="143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8"/>
          <p:cNvSpPr>
            <a:spLocks noGrp="1"/>
          </p:cNvSpPr>
          <p:nvPr>
            <p:ph type="pic" idx="4"/>
          </p:nvPr>
        </p:nvSpPr>
        <p:spPr>
          <a:xfrm>
            <a:off x="3302421" y="905132"/>
            <a:ext cx="1817100" cy="181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14" name="Google Shape;214;p18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215" name="Google Shape;215;p18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598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88" name="Google Shape;188;p1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72975" y="3222150"/>
            <a:ext cx="42705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872975" y="3699450"/>
            <a:ext cx="4270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>
            <a:spLocks noGrp="1"/>
          </p:cNvSpPr>
          <p:nvPr>
            <p:ph type="pic" idx="2"/>
          </p:nvPr>
        </p:nvSpPr>
        <p:spPr>
          <a:xfrm>
            <a:off x="2192365" y="1137725"/>
            <a:ext cx="3432600" cy="187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7"/>
          <p:cNvSpPr>
            <a:spLocks noGrp="1"/>
          </p:cNvSpPr>
          <p:nvPr>
            <p:ph type="pic" idx="3"/>
          </p:nvPr>
        </p:nvSpPr>
        <p:spPr>
          <a:xfrm>
            <a:off x="5468425" y="924700"/>
            <a:ext cx="2440500" cy="346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98" name="Google Shape;198;p1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9" name="Google Shape;199;p1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24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6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76" name="Google Shape;176;p16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78" name="Google Shape;178;p16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79" name="Google Shape;179;p16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84" name="Google Shape;184;p16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16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502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" name="Google Shape;23;p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46250" y="107592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2" name="Google Shape;32;p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3" name="Google Shape;33;p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78" name="Google Shape;78;p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5237825" y="100137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7" name="Google Shape;87;p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88" name="Google Shape;88;p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92" name="Google Shape;92;p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4" name="Google Shape;94;p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1" name="Google Shape;101;p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3" name="Google Shape;103;p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28" name="Google Shape;128;p1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48" name="Google Shape;148;p1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0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2" name="Google Shape;232;p20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34" name="Google Shape;234;p20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35" name="Google Shape;235;p20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46" name="Google Shape;246;p20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94" name="Google Shape;294;p2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6" name="Google Shape;296;p2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97" name="Google Shape;297;p2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23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04" name="Google Shape;304;p23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6" r:id="rId8"/>
    <p:sldLayoutId id="2147483669" r:id="rId9"/>
    <p:sldLayoutId id="2147483670" r:id="rId10"/>
    <p:sldLayoutId id="2147483671" r:id="rId11"/>
    <p:sldLayoutId id="2147483675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6442850" y="1530900"/>
            <a:ext cx="1625700" cy="1625700"/>
            <a:chOff x="4653650" y="1256600"/>
            <a:chExt cx="1625700" cy="1625700"/>
          </a:xfrm>
        </p:grpSpPr>
        <p:sp>
          <p:nvSpPr>
            <p:cNvPr id="339" name="Google Shape;339;p29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29"/>
          <p:cNvSpPr txBox="1">
            <a:spLocks noGrp="1"/>
          </p:cNvSpPr>
          <p:nvPr>
            <p:ph type="ctrTitle"/>
          </p:nvPr>
        </p:nvSpPr>
        <p:spPr>
          <a:xfrm>
            <a:off x="1244924" y="1205975"/>
            <a:ext cx="4305086" cy="30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r>
              <a:rPr lang="ko-KR" altLang="en-US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로 집중 상태를 측정하는</a:t>
            </a:r>
            <a:b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1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</a:t>
            </a:r>
            <a:br>
              <a:rPr lang="en-US" altLang="ko-KR" sz="4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5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타이머 만들기</a:t>
            </a:r>
            <a:endParaRPr sz="5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6820498" y="2096271"/>
            <a:ext cx="880576" cy="474590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김지한</a:t>
            </a:r>
            <a:endParaRPr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5318787" y="2914950"/>
            <a:ext cx="2497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80F7995-536C-3978-D63A-02A48A5D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64A22AB9-7573-541B-1B88-D849C974240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220497-20BD-9ACF-53C5-09275A9A75E7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119E8A85-0EF0-D6B4-95A8-33A68A7B0194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F210652C-1A4C-FE8A-DF54-3ED5EAFA5DEF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5DE4A0CF-2A69-605B-AD3C-8EAA6EB1A5B9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96579070-B919-2558-505F-12CA6806ACDC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BDB02773-BFC0-22E6-654D-6552E4E9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진행 상황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08CC27CE-A79C-80EE-B94B-0FC3A99E1D9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4372E-AA41-C995-4972-84CF42B64CF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62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/>
          <a:srcRect t="33962" b="19950"/>
          <a:stretch>
            <a:fillRect/>
          </a:stretch>
        </p:blipFill>
        <p:spPr>
          <a:xfrm>
            <a:off x="3302421" y="905132"/>
            <a:ext cx="1817206" cy="1817208"/>
          </a:xfrm>
          <a:prstGeom prst="rect">
            <a:avLst/>
          </a:prstGeom>
        </p:spPr>
      </p:pic>
      <p:sp>
        <p:nvSpPr>
          <p:cNvPr id="457" name="Google Shape;457;p37"/>
          <p:cNvSpPr/>
          <p:nvPr/>
        </p:nvSpPr>
        <p:spPr>
          <a:xfrm>
            <a:off x="3302425" y="905124"/>
            <a:ext cx="18171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37"/>
          <p:cNvSpPr txBox="1">
            <a:spLocks noGrp="1"/>
          </p:cNvSpPr>
          <p:nvPr>
            <p:ph type="title"/>
          </p:nvPr>
        </p:nvSpPr>
        <p:spPr>
          <a:xfrm>
            <a:off x="5399075" y="905124"/>
            <a:ext cx="2656500" cy="992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</a:t>
            </a:r>
            <a:br>
              <a:rPr lang="en-US" altLang="ko-KR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완료된 사항</a:t>
            </a:r>
            <a:endParaRPr dirty="0"/>
          </a:p>
        </p:txBody>
      </p:sp>
      <p:sp>
        <p:nvSpPr>
          <p:cNvPr id="459" name="Google Shape;459;p37"/>
          <p:cNvSpPr txBox="1">
            <a:spLocks noGrp="1"/>
          </p:cNvSpPr>
          <p:nvPr>
            <p:ph type="subTitle" idx="1"/>
          </p:nvPr>
        </p:nvSpPr>
        <p:spPr>
          <a:xfrm>
            <a:off x="5399075" y="1819100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집중 여부를 측정하는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lvl="0" indent="0">
              <a:lnSpc>
                <a:spcPct val="15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 학습 완료</a:t>
            </a:r>
          </a:p>
        </p:txBody>
      </p:sp>
      <p:pic>
        <p:nvPicPr>
          <p:cNvPr id="460" name="Google Shape;460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8133" r="41733"/>
          <a:stretch>
            <a:fillRect/>
          </a:stretch>
        </p:blipFill>
        <p:spPr>
          <a:xfrm>
            <a:off x="1007425" y="1064874"/>
            <a:ext cx="2440525" cy="2909577"/>
          </a:xfrm>
          <a:prstGeom prst="rect">
            <a:avLst/>
          </a:prstGeom>
        </p:spPr>
      </p:pic>
      <p:pic>
        <p:nvPicPr>
          <p:cNvPr id="461" name="Google Shape;4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/>
          <a:srcRect t="12330" b="8756"/>
          <a:stretch>
            <a:fillRect/>
          </a:stretch>
        </p:blipFill>
        <p:spPr>
          <a:xfrm>
            <a:off x="3185399" y="3061625"/>
            <a:ext cx="3257298" cy="1437700"/>
          </a:xfrm>
          <a:prstGeom prst="rect">
            <a:avLst/>
          </a:prstGeom>
        </p:spPr>
      </p:pic>
      <p:sp>
        <p:nvSpPr>
          <p:cNvPr id="462" name="Google Shape;462;p37"/>
          <p:cNvSpPr/>
          <p:nvPr/>
        </p:nvSpPr>
        <p:spPr>
          <a:xfrm>
            <a:off x="1007425" y="1064874"/>
            <a:ext cx="24405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3185300" y="3061624"/>
            <a:ext cx="32574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Google Shape;471;p38">
            <a:extLst>
              <a:ext uri="{FF2B5EF4-FFF2-40B4-BE49-F238E27FC236}">
                <a16:creationId xmlns:a16="http://schemas.microsoft.com/office/drawing/2014/main" id="{53ADD2F7-80E6-2C8E-1BAC-CDC2ECE7D6E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t="17648" b="38856"/>
          <a:stretch>
            <a:fillRect/>
          </a:stretch>
        </p:blipFill>
        <p:spPr>
          <a:xfrm>
            <a:off x="1410419" y="3333563"/>
            <a:ext cx="1358355" cy="12817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457;p37">
            <a:extLst>
              <a:ext uri="{FF2B5EF4-FFF2-40B4-BE49-F238E27FC236}">
                <a16:creationId xmlns:a16="http://schemas.microsoft.com/office/drawing/2014/main" id="{91423398-C0EC-3689-46B8-93C97BF47AFD}"/>
              </a:ext>
            </a:extLst>
          </p:cNvPr>
          <p:cNvSpPr/>
          <p:nvPr/>
        </p:nvSpPr>
        <p:spPr>
          <a:xfrm>
            <a:off x="1410419" y="3335237"/>
            <a:ext cx="1358355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>
          <a:extLst>
            <a:ext uri="{FF2B5EF4-FFF2-40B4-BE49-F238E27FC236}">
              <a16:creationId xmlns:a16="http://schemas.microsoft.com/office/drawing/2014/main" id="{6CA76773-7A0F-85F2-4D1A-F75415058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8;p37">
            <a:extLst>
              <a:ext uri="{FF2B5EF4-FFF2-40B4-BE49-F238E27FC236}">
                <a16:creationId xmlns:a16="http://schemas.microsoft.com/office/drawing/2014/main" id="{80F53607-C6BE-DC3E-B7EE-D3314AE5C04D}"/>
              </a:ext>
            </a:extLst>
          </p:cNvPr>
          <p:cNvSpPr txBox="1">
            <a:spLocks/>
          </p:cNvSpPr>
          <p:nvPr/>
        </p:nvSpPr>
        <p:spPr>
          <a:xfrm>
            <a:off x="872974" y="3091799"/>
            <a:ext cx="3855780" cy="9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완료된 사항</a:t>
            </a:r>
            <a:endParaRPr lang="ko-KR" altLang="en-US" dirty="0"/>
          </a:p>
        </p:txBody>
      </p:sp>
      <p:pic>
        <p:nvPicPr>
          <p:cNvPr id="468" name="Google Shape;468;p38">
            <a:extLst>
              <a:ext uri="{FF2B5EF4-FFF2-40B4-BE49-F238E27FC236}">
                <a16:creationId xmlns:a16="http://schemas.microsoft.com/office/drawing/2014/main" id="{C81962EE-F81B-1E85-EE9A-DC65D6DDDAC9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t="11543" b="11543"/>
          <a:stretch/>
        </p:blipFill>
        <p:spPr>
          <a:xfrm>
            <a:off x="5468425" y="924700"/>
            <a:ext cx="2440499" cy="3460836"/>
          </a:xfrm>
          <a:prstGeom prst="rect">
            <a:avLst/>
          </a:prstGeom>
        </p:spPr>
      </p:pic>
      <p:pic>
        <p:nvPicPr>
          <p:cNvPr id="471" name="Google Shape;471;p38">
            <a:extLst>
              <a:ext uri="{FF2B5EF4-FFF2-40B4-BE49-F238E27FC236}">
                <a16:creationId xmlns:a16="http://schemas.microsoft.com/office/drawing/2014/main" id="{2B075371-4960-5F92-A1DD-2A7DA11C706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12159" t="13330" r="25597" b="21578"/>
          <a:stretch>
            <a:fillRect/>
          </a:stretch>
        </p:blipFill>
        <p:spPr>
          <a:xfrm>
            <a:off x="2192365" y="1137725"/>
            <a:ext cx="3432561" cy="1875974"/>
          </a:xfrm>
          <a:prstGeom prst="rect">
            <a:avLst/>
          </a:prstGeom>
        </p:spPr>
      </p:pic>
      <p:sp>
        <p:nvSpPr>
          <p:cNvPr id="472" name="Google Shape;472;p38">
            <a:extLst>
              <a:ext uri="{FF2B5EF4-FFF2-40B4-BE49-F238E27FC236}">
                <a16:creationId xmlns:a16="http://schemas.microsoft.com/office/drawing/2014/main" id="{00574072-EBB1-C4B9-C43F-F4B16408A7CB}"/>
              </a:ext>
            </a:extLst>
          </p:cNvPr>
          <p:cNvSpPr/>
          <p:nvPr/>
        </p:nvSpPr>
        <p:spPr>
          <a:xfrm>
            <a:off x="2192375" y="1137725"/>
            <a:ext cx="34326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3" name="Google Shape;473;p38">
            <a:extLst>
              <a:ext uri="{FF2B5EF4-FFF2-40B4-BE49-F238E27FC236}">
                <a16:creationId xmlns:a16="http://schemas.microsoft.com/office/drawing/2014/main" id="{99F2CFE1-182D-75F8-147C-A26296BF526A}"/>
              </a:ext>
            </a:extLst>
          </p:cNvPr>
          <p:cNvGrpSpPr/>
          <p:nvPr/>
        </p:nvGrpSpPr>
        <p:grpSpPr>
          <a:xfrm>
            <a:off x="1347963" y="1517912"/>
            <a:ext cx="1243823" cy="1243823"/>
            <a:chOff x="4653650" y="1256600"/>
            <a:chExt cx="1625700" cy="1625700"/>
          </a:xfrm>
        </p:grpSpPr>
        <p:sp>
          <p:nvSpPr>
            <p:cNvPr id="474" name="Google Shape;474;p38">
              <a:extLst>
                <a:ext uri="{FF2B5EF4-FFF2-40B4-BE49-F238E27FC236}">
                  <a16:creationId xmlns:a16="http://schemas.microsoft.com/office/drawing/2014/main" id="{1973F2FC-22F4-EEDC-0D91-8FC7D103BD36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38">
              <a:extLst>
                <a:ext uri="{FF2B5EF4-FFF2-40B4-BE49-F238E27FC236}">
                  <a16:creationId xmlns:a16="http://schemas.microsoft.com/office/drawing/2014/main" id="{E24C5E3D-F414-CF63-A921-CF85C02F2784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6" name="Google Shape;476;p38">
            <a:extLst>
              <a:ext uri="{FF2B5EF4-FFF2-40B4-BE49-F238E27FC236}">
                <a16:creationId xmlns:a16="http://schemas.microsoft.com/office/drawing/2014/main" id="{021E0BD2-F579-80E5-9389-4AD39C41AAB6}"/>
              </a:ext>
            </a:extLst>
          </p:cNvPr>
          <p:cNvSpPr/>
          <p:nvPr/>
        </p:nvSpPr>
        <p:spPr>
          <a:xfrm>
            <a:off x="5468425" y="924700"/>
            <a:ext cx="24405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38">
            <a:extLst>
              <a:ext uri="{FF2B5EF4-FFF2-40B4-BE49-F238E27FC236}">
                <a16:creationId xmlns:a16="http://schemas.microsoft.com/office/drawing/2014/main" id="{B92219DD-FD4E-2FE2-1ED4-AC53DD551160}"/>
              </a:ext>
            </a:extLst>
          </p:cNvPr>
          <p:cNvSpPr/>
          <p:nvPr/>
        </p:nvSpPr>
        <p:spPr>
          <a:xfrm>
            <a:off x="1643801" y="1814126"/>
            <a:ext cx="652149" cy="651400"/>
          </a:xfrm>
          <a:custGeom>
            <a:avLst/>
            <a:gdLst/>
            <a:ahLst/>
            <a:cxnLst/>
            <a:rect l="l" t="t" r="r" b="b"/>
            <a:pathLst>
              <a:path w="1619" h="1617" extrusionOk="0">
                <a:moveTo>
                  <a:pt x="1587" y="754"/>
                </a:moveTo>
                <a:cubicBezTo>
                  <a:pt x="1453" y="677"/>
                  <a:pt x="1370" y="533"/>
                  <a:pt x="1370" y="378"/>
                </a:cubicBezTo>
                <a:lnTo>
                  <a:pt x="1370" y="312"/>
                </a:lnTo>
                <a:cubicBezTo>
                  <a:pt x="1370" y="140"/>
                  <a:pt x="1230" y="0"/>
                  <a:pt x="1058" y="0"/>
                </a:cubicBezTo>
                <a:cubicBezTo>
                  <a:pt x="1023" y="0"/>
                  <a:pt x="994" y="28"/>
                  <a:pt x="994" y="63"/>
                </a:cubicBezTo>
                <a:cubicBezTo>
                  <a:pt x="994" y="98"/>
                  <a:pt x="1023" y="126"/>
                  <a:pt x="1058" y="126"/>
                </a:cubicBezTo>
                <a:cubicBezTo>
                  <a:pt x="1160" y="126"/>
                  <a:pt x="1243" y="210"/>
                  <a:pt x="1243" y="312"/>
                </a:cubicBezTo>
                <a:lnTo>
                  <a:pt x="1243" y="378"/>
                </a:lnTo>
                <a:cubicBezTo>
                  <a:pt x="1243" y="546"/>
                  <a:pt x="1319" y="704"/>
                  <a:pt x="1445" y="809"/>
                </a:cubicBezTo>
                <a:cubicBezTo>
                  <a:pt x="1319" y="915"/>
                  <a:pt x="1243" y="1072"/>
                  <a:pt x="1243" y="1240"/>
                </a:cubicBezTo>
                <a:lnTo>
                  <a:pt x="1243" y="1306"/>
                </a:lnTo>
                <a:cubicBezTo>
                  <a:pt x="1243" y="1408"/>
                  <a:pt x="1160" y="1491"/>
                  <a:pt x="1058" y="1491"/>
                </a:cubicBezTo>
                <a:cubicBezTo>
                  <a:pt x="1023" y="1491"/>
                  <a:pt x="994" y="1519"/>
                  <a:pt x="994" y="1554"/>
                </a:cubicBezTo>
                <a:cubicBezTo>
                  <a:pt x="994" y="1589"/>
                  <a:pt x="1023" y="1617"/>
                  <a:pt x="1058" y="1617"/>
                </a:cubicBezTo>
                <a:cubicBezTo>
                  <a:pt x="1230" y="1617"/>
                  <a:pt x="1370" y="1477"/>
                  <a:pt x="1370" y="1306"/>
                </a:cubicBezTo>
                <a:lnTo>
                  <a:pt x="1370" y="1240"/>
                </a:lnTo>
                <a:cubicBezTo>
                  <a:pt x="1370" y="1085"/>
                  <a:pt x="1453" y="941"/>
                  <a:pt x="1587" y="864"/>
                </a:cubicBezTo>
                <a:cubicBezTo>
                  <a:pt x="1629" y="840"/>
                  <a:pt x="1629" y="779"/>
                  <a:pt x="1587" y="754"/>
                </a:cubicBezTo>
                <a:moveTo>
                  <a:pt x="173" y="809"/>
                </a:moveTo>
                <a:cubicBezTo>
                  <a:pt x="299" y="915"/>
                  <a:pt x="375" y="1072"/>
                  <a:pt x="375" y="1240"/>
                </a:cubicBezTo>
                <a:lnTo>
                  <a:pt x="375" y="1306"/>
                </a:lnTo>
                <a:cubicBezTo>
                  <a:pt x="375" y="1408"/>
                  <a:pt x="458" y="1491"/>
                  <a:pt x="560" y="1491"/>
                </a:cubicBezTo>
                <a:cubicBezTo>
                  <a:pt x="595" y="1491"/>
                  <a:pt x="624" y="1519"/>
                  <a:pt x="624" y="1554"/>
                </a:cubicBezTo>
                <a:cubicBezTo>
                  <a:pt x="624" y="1589"/>
                  <a:pt x="595" y="1617"/>
                  <a:pt x="560" y="1617"/>
                </a:cubicBezTo>
                <a:cubicBezTo>
                  <a:pt x="388" y="1617"/>
                  <a:pt x="249" y="1477"/>
                  <a:pt x="249" y="1306"/>
                </a:cubicBezTo>
                <a:lnTo>
                  <a:pt x="249" y="1240"/>
                </a:lnTo>
                <a:cubicBezTo>
                  <a:pt x="249" y="1085"/>
                  <a:pt x="165" y="941"/>
                  <a:pt x="32" y="864"/>
                </a:cubicBezTo>
                <a:cubicBezTo>
                  <a:pt x="-11" y="840"/>
                  <a:pt x="-11" y="779"/>
                  <a:pt x="32" y="754"/>
                </a:cubicBezTo>
                <a:cubicBezTo>
                  <a:pt x="165" y="677"/>
                  <a:pt x="249" y="533"/>
                  <a:pt x="249" y="378"/>
                </a:cubicBezTo>
                <a:lnTo>
                  <a:pt x="249" y="312"/>
                </a:lnTo>
                <a:cubicBezTo>
                  <a:pt x="249" y="140"/>
                  <a:pt x="388" y="0"/>
                  <a:pt x="560" y="0"/>
                </a:cubicBezTo>
                <a:cubicBezTo>
                  <a:pt x="595" y="0"/>
                  <a:pt x="624" y="28"/>
                  <a:pt x="624" y="63"/>
                </a:cubicBezTo>
                <a:cubicBezTo>
                  <a:pt x="624" y="98"/>
                  <a:pt x="595" y="126"/>
                  <a:pt x="560" y="126"/>
                </a:cubicBezTo>
                <a:cubicBezTo>
                  <a:pt x="458" y="126"/>
                  <a:pt x="375" y="210"/>
                  <a:pt x="375" y="312"/>
                </a:cubicBezTo>
                <a:lnTo>
                  <a:pt x="375" y="378"/>
                </a:lnTo>
                <a:cubicBezTo>
                  <a:pt x="375" y="546"/>
                  <a:pt x="299" y="704"/>
                  <a:pt x="173" y="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59;p37">
            <a:extLst>
              <a:ext uri="{FF2B5EF4-FFF2-40B4-BE49-F238E27FC236}">
                <a16:creationId xmlns:a16="http://schemas.microsoft.com/office/drawing/2014/main" id="{78833E73-B5FE-81EE-35A3-1C5CD75CB707}"/>
              </a:ext>
            </a:extLst>
          </p:cNvPr>
          <p:cNvSpPr txBox="1">
            <a:spLocks/>
          </p:cNvSpPr>
          <p:nvPr/>
        </p:nvSpPr>
        <p:spPr>
          <a:xfrm>
            <a:off x="872974" y="4005775"/>
            <a:ext cx="3603232" cy="56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집중 여부를 측정하는 </a:t>
            </a:r>
            <a:r>
              <a:rPr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 </a:t>
            </a:r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 학습 완료</a:t>
            </a:r>
          </a:p>
        </p:txBody>
      </p:sp>
    </p:spTree>
    <p:extLst>
      <p:ext uri="{BB962C8B-B14F-4D97-AF65-F5344CB8AC3E}">
        <p14:creationId xmlns:p14="http://schemas.microsoft.com/office/powerpoint/2010/main" val="31225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E4F8A131-9714-EA5C-D6C2-BCB45EEF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>
            <a:extLst>
              <a:ext uri="{FF2B5EF4-FFF2-40B4-BE49-F238E27FC236}">
                <a16:creationId xmlns:a16="http://schemas.microsoft.com/office/drawing/2014/main" id="{94CBD137-D6F9-7118-6D4F-F703633B8625}"/>
              </a:ext>
            </a:extLst>
          </p:cNvPr>
          <p:cNvPicPr preferRelativeResize="0">
            <a:picLocks noGrp="1"/>
          </p:cNvPicPr>
          <p:nvPr>
            <p:ph type="pic" idx="4"/>
          </p:nvPr>
        </p:nvPicPr>
        <p:blipFill rotWithShape="1">
          <a:blip r:embed="rId3"/>
          <a:srcRect t="33962" b="19950"/>
          <a:stretch>
            <a:fillRect/>
          </a:stretch>
        </p:blipFill>
        <p:spPr>
          <a:xfrm>
            <a:off x="3302421" y="905132"/>
            <a:ext cx="1817206" cy="1817208"/>
          </a:xfrm>
          <a:prstGeom prst="rect">
            <a:avLst/>
          </a:prstGeom>
        </p:spPr>
      </p:pic>
      <p:sp>
        <p:nvSpPr>
          <p:cNvPr id="457" name="Google Shape;457;p37">
            <a:extLst>
              <a:ext uri="{FF2B5EF4-FFF2-40B4-BE49-F238E27FC236}">
                <a16:creationId xmlns:a16="http://schemas.microsoft.com/office/drawing/2014/main" id="{C9C186EA-C4DE-9A3B-DB82-172259ADA632}"/>
              </a:ext>
            </a:extLst>
          </p:cNvPr>
          <p:cNvSpPr/>
          <p:nvPr/>
        </p:nvSpPr>
        <p:spPr>
          <a:xfrm>
            <a:off x="3302425" y="905124"/>
            <a:ext cx="1817100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37">
            <a:extLst>
              <a:ext uri="{FF2B5EF4-FFF2-40B4-BE49-F238E27FC236}">
                <a16:creationId xmlns:a16="http://schemas.microsoft.com/office/drawing/2014/main" id="{4BDC1685-BCBD-DFDC-1C0E-EAACFED499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9075" y="1906189"/>
            <a:ext cx="265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 +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 하드웨어 코딩 중</a:t>
            </a:r>
          </a:p>
        </p:txBody>
      </p:sp>
      <p:pic>
        <p:nvPicPr>
          <p:cNvPr id="460" name="Google Shape;460;p37">
            <a:extLst>
              <a:ext uri="{FF2B5EF4-FFF2-40B4-BE49-F238E27FC236}">
                <a16:creationId xmlns:a16="http://schemas.microsoft.com/office/drawing/2014/main" id="{4637ED73-D8C7-CC97-49BB-5B3015D4F86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8133" r="41733"/>
          <a:stretch>
            <a:fillRect/>
          </a:stretch>
        </p:blipFill>
        <p:spPr>
          <a:xfrm>
            <a:off x="1007425" y="1064874"/>
            <a:ext cx="2440525" cy="2909577"/>
          </a:xfrm>
          <a:prstGeom prst="rect">
            <a:avLst/>
          </a:prstGeom>
        </p:spPr>
      </p:pic>
      <p:pic>
        <p:nvPicPr>
          <p:cNvPr id="461" name="Google Shape;461;p37">
            <a:extLst>
              <a:ext uri="{FF2B5EF4-FFF2-40B4-BE49-F238E27FC236}">
                <a16:creationId xmlns:a16="http://schemas.microsoft.com/office/drawing/2014/main" id="{8245F970-95FD-8633-28C8-B3B66631F854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5"/>
          <a:srcRect t="12330" b="8756"/>
          <a:stretch>
            <a:fillRect/>
          </a:stretch>
        </p:blipFill>
        <p:spPr>
          <a:xfrm>
            <a:off x="3185399" y="3061625"/>
            <a:ext cx="3257298" cy="1437700"/>
          </a:xfrm>
          <a:prstGeom prst="rect">
            <a:avLst/>
          </a:prstGeom>
        </p:spPr>
      </p:pic>
      <p:sp>
        <p:nvSpPr>
          <p:cNvPr id="462" name="Google Shape;462;p37">
            <a:extLst>
              <a:ext uri="{FF2B5EF4-FFF2-40B4-BE49-F238E27FC236}">
                <a16:creationId xmlns:a16="http://schemas.microsoft.com/office/drawing/2014/main" id="{CF9E3A19-64BE-6226-CD6D-FC04B736B96B}"/>
              </a:ext>
            </a:extLst>
          </p:cNvPr>
          <p:cNvSpPr/>
          <p:nvPr/>
        </p:nvSpPr>
        <p:spPr>
          <a:xfrm>
            <a:off x="1007425" y="1064874"/>
            <a:ext cx="24405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7">
            <a:extLst>
              <a:ext uri="{FF2B5EF4-FFF2-40B4-BE49-F238E27FC236}">
                <a16:creationId xmlns:a16="http://schemas.microsoft.com/office/drawing/2014/main" id="{83E80EB4-ABC9-2FAF-DC6D-91DDA41D834A}"/>
              </a:ext>
            </a:extLst>
          </p:cNvPr>
          <p:cNvSpPr/>
          <p:nvPr/>
        </p:nvSpPr>
        <p:spPr>
          <a:xfrm>
            <a:off x="3185300" y="3061624"/>
            <a:ext cx="32574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Google Shape;471;p38">
            <a:extLst>
              <a:ext uri="{FF2B5EF4-FFF2-40B4-BE49-F238E27FC236}">
                <a16:creationId xmlns:a16="http://schemas.microsoft.com/office/drawing/2014/main" id="{5B5B2331-E77F-D9EB-3FE0-FB2DEE0F07E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t="17648" b="38856"/>
          <a:stretch>
            <a:fillRect/>
          </a:stretch>
        </p:blipFill>
        <p:spPr>
          <a:xfrm>
            <a:off x="1410419" y="3333563"/>
            <a:ext cx="1358355" cy="12817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457;p37">
            <a:extLst>
              <a:ext uri="{FF2B5EF4-FFF2-40B4-BE49-F238E27FC236}">
                <a16:creationId xmlns:a16="http://schemas.microsoft.com/office/drawing/2014/main" id="{7F088D4D-9140-7576-8560-90157672A77F}"/>
              </a:ext>
            </a:extLst>
          </p:cNvPr>
          <p:cNvSpPr/>
          <p:nvPr/>
        </p:nvSpPr>
        <p:spPr>
          <a:xfrm>
            <a:off x="1410419" y="3335237"/>
            <a:ext cx="1358355" cy="1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458;p37">
            <a:extLst>
              <a:ext uri="{FF2B5EF4-FFF2-40B4-BE49-F238E27FC236}">
                <a16:creationId xmlns:a16="http://schemas.microsoft.com/office/drawing/2014/main" id="{36E25BD0-8454-C37E-E45C-9D2F62CD5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075" y="992212"/>
            <a:ext cx="2656500" cy="992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</a:t>
            </a:r>
            <a:br>
              <a:rPr lang="en-US" altLang="ko-KR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진행중인 사항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20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>
          <a:extLst>
            <a:ext uri="{FF2B5EF4-FFF2-40B4-BE49-F238E27FC236}">
              <a16:creationId xmlns:a16="http://schemas.microsoft.com/office/drawing/2014/main" id="{8AE2DF23-E891-0FD9-28E5-A61ED12D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>
            <a:extLst>
              <a:ext uri="{FF2B5EF4-FFF2-40B4-BE49-F238E27FC236}">
                <a16:creationId xmlns:a16="http://schemas.microsoft.com/office/drawing/2014/main" id="{48FF2556-918A-C179-3B37-AD5444FC0C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53995" y="1765014"/>
            <a:ext cx="6636024" cy="1784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8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감사합니다</a:t>
            </a:r>
            <a:endParaRPr sz="8000" dirty="0"/>
          </a:p>
        </p:txBody>
      </p:sp>
      <p:sp>
        <p:nvSpPr>
          <p:cNvPr id="624" name="Google Shape;624;p48">
            <a:extLst>
              <a:ext uri="{FF2B5EF4-FFF2-40B4-BE49-F238E27FC236}">
                <a16:creationId xmlns:a16="http://schemas.microsoft.com/office/drawing/2014/main" id="{22C4A00A-50D6-897F-65EC-3C5D4DB15496}"/>
              </a:ext>
            </a:extLst>
          </p:cNvPr>
          <p:cNvSpPr/>
          <p:nvPr/>
        </p:nvSpPr>
        <p:spPr>
          <a:xfrm>
            <a:off x="1253995" y="1491015"/>
            <a:ext cx="6636010" cy="276674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26287A-7F3E-9565-BAFE-4FD457204F1D}"/>
              </a:ext>
            </a:extLst>
          </p:cNvPr>
          <p:cNvGrpSpPr/>
          <p:nvPr/>
        </p:nvGrpSpPr>
        <p:grpSpPr>
          <a:xfrm>
            <a:off x="6372688" y="3206964"/>
            <a:ext cx="1792661" cy="914100"/>
            <a:chOff x="5451695" y="2808464"/>
            <a:chExt cx="1792661" cy="914100"/>
          </a:xfrm>
        </p:grpSpPr>
        <p:grpSp>
          <p:nvGrpSpPr>
            <p:cNvPr id="625" name="Google Shape;625;p48">
              <a:extLst>
                <a:ext uri="{FF2B5EF4-FFF2-40B4-BE49-F238E27FC236}">
                  <a16:creationId xmlns:a16="http://schemas.microsoft.com/office/drawing/2014/main" id="{DB1CE96B-9882-C193-CD25-373EFEDBC792}"/>
                </a:ext>
              </a:extLst>
            </p:cNvPr>
            <p:cNvGrpSpPr/>
            <p:nvPr/>
          </p:nvGrpSpPr>
          <p:grpSpPr>
            <a:xfrm>
              <a:off x="5451695" y="2808464"/>
              <a:ext cx="1792661" cy="914100"/>
              <a:chOff x="4653648" y="1256600"/>
              <a:chExt cx="1625702" cy="914100"/>
            </a:xfrm>
          </p:grpSpPr>
          <p:sp>
            <p:nvSpPr>
              <p:cNvPr id="626" name="Google Shape;626;p48">
                <a:extLst>
                  <a:ext uri="{FF2B5EF4-FFF2-40B4-BE49-F238E27FC236}">
                    <a16:creationId xmlns:a16="http://schemas.microsoft.com/office/drawing/2014/main" id="{00B98AEC-466B-46E2-782A-B89B44F1C474}"/>
                  </a:ext>
                </a:extLst>
              </p:cNvPr>
              <p:cNvSpPr/>
              <p:nvPr/>
            </p:nvSpPr>
            <p:spPr>
              <a:xfrm>
                <a:off x="4653648" y="1256600"/>
                <a:ext cx="1625700" cy="914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" name="Google Shape;627;p48">
                <a:extLst>
                  <a:ext uri="{FF2B5EF4-FFF2-40B4-BE49-F238E27FC236}">
                    <a16:creationId xmlns:a16="http://schemas.microsoft.com/office/drawing/2014/main" id="{968221B4-4B8E-F2FC-A5F7-99CE83A66870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28" name="Google Shape;628;p48">
              <a:extLst>
                <a:ext uri="{FF2B5EF4-FFF2-40B4-BE49-F238E27FC236}">
                  <a16:creationId xmlns:a16="http://schemas.microsoft.com/office/drawing/2014/main" id="{C761CD12-4593-45E7-9E0C-C598DD7F4DE1}"/>
                </a:ext>
              </a:extLst>
            </p:cNvPr>
            <p:cNvSpPr/>
            <p:nvPr/>
          </p:nvSpPr>
          <p:spPr>
            <a:xfrm>
              <a:off x="5623756" y="3114770"/>
              <a:ext cx="407383" cy="407383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9" name="Google Shape;629;p48">
              <a:extLst>
                <a:ext uri="{FF2B5EF4-FFF2-40B4-BE49-F238E27FC236}">
                  <a16:creationId xmlns:a16="http://schemas.microsoft.com/office/drawing/2014/main" id="{8D6271A5-5F17-95A1-BC26-74A71E5F5A3E}"/>
                </a:ext>
              </a:extLst>
            </p:cNvPr>
            <p:cNvGrpSpPr/>
            <p:nvPr/>
          </p:nvGrpSpPr>
          <p:grpSpPr>
            <a:xfrm>
              <a:off x="6144297" y="3114708"/>
              <a:ext cx="407432" cy="407391"/>
              <a:chOff x="812101" y="2571761"/>
              <a:chExt cx="417066" cy="417024"/>
            </a:xfrm>
          </p:grpSpPr>
          <p:sp>
            <p:nvSpPr>
              <p:cNvPr id="630" name="Google Shape;630;p48">
                <a:extLst>
                  <a:ext uri="{FF2B5EF4-FFF2-40B4-BE49-F238E27FC236}">
                    <a16:creationId xmlns:a16="http://schemas.microsoft.com/office/drawing/2014/main" id="{6BBC9D29-E70D-A0B6-3B09-8DA5A9376F21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8">
                <a:extLst>
                  <a:ext uri="{FF2B5EF4-FFF2-40B4-BE49-F238E27FC236}">
                    <a16:creationId xmlns:a16="http://schemas.microsoft.com/office/drawing/2014/main" id="{C0B11536-B85B-F0A2-7E24-23D916CECACC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8">
                <a:extLst>
                  <a:ext uri="{FF2B5EF4-FFF2-40B4-BE49-F238E27FC236}">
                    <a16:creationId xmlns:a16="http://schemas.microsoft.com/office/drawing/2014/main" id="{9BFC7F5A-A7B0-1D15-9983-11AE66826E23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8">
                <a:extLst>
                  <a:ext uri="{FF2B5EF4-FFF2-40B4-BE49-F238E27FC236}">
                    <a16:creationId xmlns:a16="http://schemas.microsoft.com/office/drawing/2014/main" id="{DF0006F9-A4B1-0816-96A1-80FE7F0CBC94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48">
              <a:extLst>
                <a:ext uri="{FF2B5EF4-FFF2-40B4-BE49-F238E27FC236}">
                  <a16:creationId xmlns:a16="http://schemas.microsoft.com/office/drawing/2014/main" id="{13BFD493-252A-447B-0CED-DAD68B0EAE21}"/>
                </a:ext>
              </a:extLst>
            </p:cNvPr>
            <p:cNvGrpSpPr/>
            <p:nvPr/>
          </p:nvGrpSpPr>
          <p:grpSpPr>
            <a:xfrm>
              <a:off x="6664891" y="3114708"/>
              <a:ext cx="407391" cy="407391"/>
              <a:chOff x="1323129" y="2571761"/>
              <a:chExt cx="417024" cy="417024"/>
            </a:xfrm>
          </p:grpSpPr>
          <p:sp>
            <p:nvSpPr>
              <p:cNvPr id="635" name="Google Shape;635;p48">
                <a:extLst>
                  <a:ext uri="{FF2B5EF4-FFF2-40B4-BE49-F238E27FC236}">
                    <a16:creationId xmlns:a16="http://schemas.microsoft.com/office/drawing/2014/main" id="{4D11F972-3257-CA6A-FCC3-1D4D1630B715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8">
                <a:extLst>
                  <a:ext uri="{FF2B5EF4-FFF2-40B4-BE49-F238E27FC236}">
                    <a16:creationId xmlns:a16="http://schemas.microsoft.com/office/drawing/2014/main" id="{9973E565-4684-67B0-709A-128B7A4F15F3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8">
                <a:extLst>
                  <a:ext uri="{FF2B5EF4-FFF2-40B4-BE49-F238E27FC236}">
                    <a16:creationId xmlns:a16="http://schemas.microsoft.com/office/drawing/2014/main" id="{F0F923F7-7287-13CE-52E6-F112E9BBBF8B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8">
                <a:extLst>
                  <a:ext uri="{FF2B5EF4-FFF2-40B4-BE49-F238E27FC236}">
                    <a16:creationId xmlns:a16="http://schemas.microsoft.com/office/drawing/2014/main" id="{83C0A3A6-455D-3CB2-49BD-DF431091D148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302;p23">
            <a:extLst>
              <a:ext uri="{FF2B5EF4-FFF2-40B4-BE49-F238E27FC236}">
                <a16:creationId xmlns:a16="http://schemas.microsoft.com/office/drawing/2014/main" id="{CBBC05F5-D5BE-2F56-1B84-5ECEF189C6EC}"/>
              </a:ext>
            </a:extLst>
          </p:cNvPr>
          <p:cNvSpPr txBox="1"/>
          <p:nvPr/>
        </p:nvSpPr>
        <p:spPr>
          <a:xfrm>
            <a:off x="978627" y="4192324"/>
            <a:ext cx="7186722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8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 b="1" u="sng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3481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발표 순서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59" name="Google Shape;359;p31"/>
          <p:cNvSpPr txBox="1">
            <a:spLocks noGrp="1"/>
          </p:cNvSpPr>
          <p:nvPr>
            <p:ph type="title" idx="2"/>
          </p:nvPr>
        </p:nvSpPr>
        <p:spPr>
          <a:xfrm>
            <a:off x="2623030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title" idx="3"/>
          </p:nvPr>
        </p:nvSpPr>
        <p:spPr>
          <a:xfrm>
            <a:off x="4165500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363" name="Google Shape;363;p31"/>
          <p:cNvSpPr txBox="1">
            <a:spLocks noGrp="1"/>
          </p:cNvSpPr>
          <p:nvPr>
            <p:ph type="title" idx="6"/>
          </p:nvPr>
        </p:nvSpPr>
        <p:spPr>
          <a:xfrm>
            <a:off x="5707826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1"/>
          </p:nvPr>
        </p:nvSpPr>
        <p:spPr>
          <a:xfrm>
            <a:off x="175363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기획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9"/>
          </p:nvPr>
        </p:nvSpPr>
        <p:spPr>
          <a:xfrm>
            <a:off x="483842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개발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3"/>
          </p:nvPr>
        </p:nvSpPr>
        <p:spPr>
          <a:xfrm>
            <a:off x="32961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진행 상황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CF559062-6EA2-7498-2054-C0B7A1E8B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B4153FD9-F3DD-3649-E481-905151E0925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t="27049" r="22272" b="4776"/>
          <a:stretch>
            <a:fillRect/>
          </a:stretch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AB98A328-1559-D6F1-C3C7-C2554FA98E7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05136954-66C4-48E5-D7C3-8211D26B1C8E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D2C21E62-70CB-ADCE-26A7-7C3E4C89F853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A26B9FF2-E1CF-9B8E-6283-B0245A093FD6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D6790BE-4931-FEA8-AF6D-BBF553DC83E2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AA2F6DF4-999A-C550-A336-95DEF2877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기획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1AEBF64-0C16-76D8-3863-89048FDB4E6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4E468-02AC-708D-EA93-7C26EC3DC08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98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6490DE9A-8B40-F60A-429A-B470DF19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2">
            <a:extLst>
              <a:ext uri="{FF2B5EF4-FFF2-40B4-BE49-F238E27FC236}">
                <a16:creationId xmlns:a16="http://schemas.microsoft.com/office/drawing/2014/main" id="{E12AF2D2-0D7B-C35A-D6D7-0F8AE3E642B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7246" r="7246"/>
          <a:stretch/>
        </p:blipFill>
        <p:spPr>
          <a:xfrm>
            <a:off x="5381680" y="1487483"/>
            <a:ext cx="2674344" cy="2674501"/>
          </a:xfrm>
          <a:prstGeom prst="rect">
            <a:avLst/>
          </a:prstGeom>
        </p:spPr>
      </p:pic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3DA76C26-0C8D-A632-3AA3-CDF1C53E0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기획 동기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D859EE62-FCD2-588B-2694-3FD60A8098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기말고사 기간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공부 시간을 측정하기 위해 </a:t>
            </a:r>
            <a:r>
              <a:rPr lang="ko-KR" altLang="en-US" dirty="0" err="1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열품타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열정 품은 타이머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앱을 사용</a:t>
            </a:r>
            <a:endParaRPr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앱의 다양한 동기부여 요소 덕분에 공부 시간이 늘어나며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공부 효율이 향상됨</a:t>
            </a:r>
            <a:endParaRPr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그러나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앱을 켜둔 채 딴짓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해도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앱이 이를 인식하지 못해 실제 집중 여부를 반영하지 못하는 어려움이 있었음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이로 인해 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딴짓이 감지되면 타이머가 자동으로 멈추고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동기부여 멘트가 출력되는 기능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 필요하다고 느꼈음</a:t>
            </a:r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54D18FEC-72F2-81E7-FCFB-125A5B094505}"/>
              </a:ext>
            </a:extLst>
          </p:cNvPr>
          <p:cNvSpPr/>
          <p:nvPr/>
        </p:nvSpPr>
        <p:spPr>
          <a:xfrm>
            <a:off x="5381680" y="1487483"/>
            <a:ext cx="2674344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>
            <a:extLst>
              <a:ext uri="{FF2B5EF4-FFF2-40B4-BE49-F238E27FC236}">
                <a16:creationId xmlns:a16="http://schemas.microsoft.com/office/drawing/2014/main" id="{5926C04E-5AC3-1689-673B-0B7A04FBC0FB}"/>
              </a:ext>
            </a:extLst>
          </p:cNvPr>
          <p:cNvGrpSpPr/>
          <p:nvPr/>
        </p:nvGrpSpPr>
        <p:grpSpPr>
          <a:xfrm>
            <a:off x="7034563" y="3360187"/>
            <a:ext cx="1243823" cy="1243823"/>
            <a:chOff x="4653650" y="1256600"/>
            <a:chExt cx="1625700" cy="1625700"/>
          </a:xfrm>
        </p:grpSpPr>
        <p:sp>
          <p:nvSpPr>
            <p:cNvPr id="380" name="Google Shape;380;p32">
              <a:extLst>
                <a:ext uri="{FF2B5EF4-FFF2-40B4-BE49-F238E27FC236}">
                  <a16:creationId xmlns:a16="http://schemas.microsoft.com/office/drawing/2014/main" id="{74C1646D-6DC9-839E-13B6-97B4260A48DD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32">
              <a:extLst>
                <a:ext uri="{FF2B5EF4-FFF2-40B4-BE49-F238E27FC236}">
                  <a16:creationId xmlns:a16="http://schemas.microsoft.com/office/drawing/2014/main" id="{AC948580-58B3-3E7C-E6CE-BDA65AEB629A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74A517BE-B3DF-06A8-DBBF-F93F3CBB5A48}"/>
              </a:ext>
            </a:extLst>
          </p:cNvPr>
          <p:cNvSpPr/>
          <p:nvPr/>
        </p:nvSpPr>
        <p:spPr>
          <a:xfrm>
            <a:off x="7330408" y="3656017"/>
            <a:ext cx="652151" cy="652151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92" y="1491"/>
                </a:moveTo>
                <a:lnTo>
                  <a:pt x="1245" y="1491"/>
                </a:lnTo>
                <a:lnTo>
                  <a:pt x="1245" y="1057"/>
                </a:lnTo>
                <a:cubicBezTo>
                  <a:pt x="1245" y="1022"/>
                  <a:pt x="1217" y="994"/>
                  <a:pt x="1182" y="994"/>
                </a:cubicBezTo>
                <a:lnTo>
                  <a:pt x="436" y="994"/>
                </a:lnTo>
                <a:cubicBezTo>
                  <a:pt x="401" y="994"/>
                  <a:pt x="373" y="1022"/>
                  <a:pt x="373" y="1057"/>
                </a:cubicBezTo>
                <a:lnTo>
                  <a:pt x="373" y="1491"/>
                </a:lnTo>
                <a:lnTo>
                  <a:pt x="126" y="1491"/>
                </a:lnTo>
                <a:lnTo>
                  <a:pt x="126" y="1430"/>
                </a:lnTo>
                <a:cubicBezTo>
                  <a:pt x="126" y="1154"/>
                  <a:pt x="290" y="914"/>
                  <a:pt x="530" y="807"/>
                </a:cubicBezTo>
                <a:cubicBezTo>
                  <a:pt x="692" y="934"/>
                  <a:pt x="923" y="936"/>
                  <a:pt x="1088" y="807"/>
                </a:cubicBezTo>
                <a:cubicBezTo>
                  <a:pt x="1328" y="914"/>
                  <a:pt x="1492" y="1154"/>
                  <a:pt x="1492" y="1430"/>
                </a:cubicBezTo>
                <a:lnTo>
                  <a:pt x="1492" y="1491"/>
                </a:lnTo>
                <a:moveTo>
                  <a:pt x="499" y="1120"/>
                </a:moveTo>
                <a:lnTo>
                  <a:pt x="1119" y="1120"/>
                </a:lnTo>
                <a:lnTo>
                  <a:pt x="1119" y="1491"/>
                </a:lnTo>
                <a:lnTo>
                  <a:pt x="499" y="1491"/>
                </a:lnTo>
                <a:lnTo>
                  <a:pt x="499" y="1120"/>
                </a:lnTo>
                <a:moveTo>
                  <a:pt x="809" y="127"/>
                </a:moveTo>
                <a:cubicBezTo>
                  <a:pt x="912" y="127"/>
                  <a:pt x="1004" y="174"/>
                  <a:pt x="1063" y="249"/>
                </a:cubicBezTo>
                <a:lnTo>
                  <a:pt x="555" y="249"/>
                </a:lnTo>
                <a:cubicBezTo>
                  <a:pt x="615" y="175"/>
                  <a:pt x="706" y="127"/>
                  <a:pt x="809" y="127"/>
                </a:cubicBezTo>
                <a:moveTo>
                  <a:pt x="872" y="375"/>
                </a:moveTo>
                <a:cubicBezTo>
                  <a:pt x="873" y="375"/>
                  <a:pt x="1171" y="376"/>
                  <a:pt x="1172" y="376"/>
                </a:cubicBezTo>
                <a:cubicBezTo>
                  <a:pt x="1177" y="376"/>
                  <a:pt x="1181" y="380"/>
                  <a:pt x="1181" y="385"/>
                </a:cubicBezTo>
                <a:cubicBezTo>
                  <a:pt x="1181" y="521"/>
                  <a:pt x="1015" y="591"/>
                  <a:pt x="918" y="494"/>
                </a:cubicBezTo>
                <a:cubicBezTo>
                  <a:pt x="865" y="442"/>
                  <a:pt x="873" y="379"/>
                  <a:pt x="872" y="375"/>
                </a:cubicBezTo>
                <a:moveTo>
                  <a:pt x="562" y="663"/>
                </a:moveTo>
                <a:cubicBezTo>
                  <a:pt x="658" y="673"/>
                  <a:pt x="749" y="634"/>
                  <a:pt x="809" y="561"/>
                </a:cubicBezTo>
                <a:cubicBezTo>
                  <a:pt x="869" y="634"/>
                  <a:pt x="960" y="673"/>
                  <a:pt x="1056" y="663"/>
                </a:cubicBezTo>
                <a:cubicBezTo>
                  <a:pt x="925" y="815"/>
                  <a:pt x="692" y="814"/>
                  <a:pt x="562" y="663"/>
                </a:cubicBezTo>
                <a:moveTo>
                  <a:pt x="701" y="494"/>
                </a:moveTo>
                <a:cubicBezTo>
                  <a:pt x="603" y="591"/>
                  <a:pt x="437" y="521"/>
                  <a:pt x="437" y="385"/>
                </a:cubicBezTo>
                <a:cubicBezTo>
                  <a:pt x="437" y="380"/>
                  <a:pt x="441" y="375"/>
                  <a:pt x="446" y="375"/>
                </a:cubicBezTo>
                <a:lnTo>
                  <a:pt x="746" y="375"/>
                </a:lnTo>
                <a:cubicBezTo>
                  <a:pt x="745" y="379"/>
                  <a:pt x="753" y="442"/>
                  <a:pt x="701" y="494"/>
                </a:cubicBezTo>
                <a:moveTo>
                  <a:pt x="1179" y="710"/>
                </a:moveTo>
                <a:cubicBezTo>
                  <a:pt x="1212" y="664"/>
                  <a:pt x="1235" y="612"/>
                  <a:pt x="1249" y="556"/>
                </a:cubicBezTo>
                <a:cubicBezTo>
                  <a:pt x="1287" y="508"/>
                  <a:pt x="1307" y="447"/>
                  <a:pt x="1307" y="385"/>
                </a:cubicBezTo>
                <a:cubicBezTo>
                  <a:pt x="1307" y="326"/>
                  <a:pt x="1269" y="275"/>
                  <a:pt x="1216" y="257"/>
                </a:cubicBezTo>
                <a:cubicBezTo>
                  <a:pt x="1143" y="104"/>
                  <a:pt x="988" y="0"/>
                  <a:pt x="809" y="0"/>
                </a:cubicBezTo>
                <a:cubicBezTo>
                  <a:pt x="631" y="0"/>
                  <a:pt x="475" y="104"/>
                  <a:pt x="402" y="257"/>
                </a:cubicBezTo>
                <a:cubicBezTo>
                  <a:pt x="349" y="275"/>
                  <a:pt x="311" y="326"/>
                  <a:pt x="311" y="385"/>
                </a:cubicBezTo>
                <a:cubicBezTo>
                  <a:pt x="311" y="447"/>
                  <a:pt x="332" y="508"/>
                  <a:pt x="370" y="556"/>
                </a:cubicBezTo>
                <a:cubicBezTo>
                  <a:pt x="383" y="612"/>
                  <a:pt x="406" y="664"/>
                  <a:pt x="439" y="710"/>
                </a:cubicBezTo>
                <a:cubicBezTo>
                  <a:pt x="178" y="844"/>
                  <a:pt x="0" y="1117"/>
                  <a:pt x="0" y="1430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1430"/>
                </a:lnTo>
                <a:cubicBezTo>
                  <a:pt x="1618" y="1117"/>
                  <a:pt x="1440" y="845"/>
                  <a:pt x="1179" y="7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23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B75C1ED4-A756-A7C6-50B2-FF1A471F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AC9F1FEC-392F-5ED3-C5FB-4FB25D5B3328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B45E06-E917-FA6C-C85B-2BAAE8B82A4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FD6562BB-5C9A-FA7A-9981-227CE5D2EF2B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0F1D2341-0635-EFF2-64BE-3539344DD9B5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163E1931-7D28-FB0A-D60C-6F56E894391E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6C2D25B-5227-0BC2-643D-FCE9E84E1478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0A48CCA2-8A71-B46A-C2D2-FF23DCB5E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개발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676CBE2-E21F-2799-A470-4DAF952B858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FC036-7FCE-1753-CAEC-2E4C64DD62E1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62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49EF3F4-7D39-5E2A-4667-61EEA11B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>
            <a:extLst>
              <a:ext uri="{FF2B5EF4-FFF2-40B4-BE49-F238E27FC236}">
                <a16:creationId xmlns:a16="http://schemas.microsoft.com/office/drawing/2014/main" id="{F3211244-3992-8794-B5A0-D032C2C93DA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122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</a:t>
            </a:r>
          </a:p>
        </p:txBody>
      </p:sp>
      <p:sp>
        <p:nvSpPr>
          <p:cNvPr id="389" name="Google Shape;389;p33">
            <a:extLst>
              <a:ext uri="{FF2B5EF4-FFF2-40B4-BE49-F238E27FC236}">
                <a16:creationId xmlns:a16="http://schemas.microsoft.com/office/drawing/2014/main" id="{90507AD5-2341-3A76-7836-BEF05C6C470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97954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</a:t>
            </a:r>
          </a:p>
        </p:txBody>
      </p:sp>
      <p:sp>
        <p:nvSpPr>
          <p:cNvPr id="390" name="Google Shape;390;p33">
            <a:extLst>
              <a:ext uri="{FF2B5EF4-FFF2-40B4-BE49-F238E27FC236}">
                <a16:creationId xmlns:a16="http://schemas.microsoft.com/office/drawing/2014/main" id="{F3C65230-B357-1A0A-AA9A-31AE25C2D8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1225" y="3962477"/>
            <a:ext cx="2348100" cy="70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펌웨어 업로드 및 여러 하드웨어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부품 제어를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E68A7897-3F52-4FF4-F5BC-45BCD7EB0BB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7950" y="3962478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구동 및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 상태 감지를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2" name="Google Shape;392;p33">
            <a:extLst>
              <a:ext uri="{FF2B5EF4-FFF2-40B4-BE49-F238E27FC236}">
                <a16:creationId xmlns:a16="http://schemas.microsoft.com/office/drawing/2014/main" id="{3071C8BC-3B9F-3D0E-B409-946EF54E32F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44675" y="3962479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 집중 시간과 집중 여부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정보 표시를 위해 사용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3" name="Google Shape;393;p33">
            <a:extLst>
              <a:ext uri="{FF2B5EF4-FFF2-40B4-BE49-F238E27FC236}">
                <a16:creationId xmlns:a16="http://schemas.microsoft.com/office/drawing/2014/main" id="{3AD73320-216F-EB98-29CC-FA09E76F0E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4467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16x2 LCD Display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(I2C)</a:t>
            </a:r>
            <a:endParaRPr sz="16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EEEE67E5-D71A-B95D-8D65-31EB7C005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하드웨어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2" name="그림 1" descr="전자제품, 전자 공학, 회로 구성요소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701825-B602-ACD1-E6B7-2446A66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62847" y="1517995"/>
            <a:ext cx="1818306" cy="1818306"/>
          </a:xfrm>
          <a:prstGeom prst="rect">
            <a:avLst/>
          </a:prstGeom>
        </p:spPr>
      </p:pic>
      <p:pic>
        <p:nvPicPr>
          <p:cNvPr id="4" name="그림 3" descr="전자제품, 전자 부품, 회로 구성요소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D43C0-3D44-9191-A6F7-D23EF5818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7" y="1606163"/>
            <a:ext cx="2462956" cy="1641970"/>
          </a:xfrm>
          <a:prstGeom prst="rect">
            <a:avLst/>
          </a:prstGeom>
        </p:spPr>
      </p:pic>
      <p:pic>
        <p:nvPicPr>
          <p:cNvPr id="7" name="그림 6" descr="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254432-683A-7B48-F4CB-81CB0E5E7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020" y="1606163"/>
            <a:ext cx="1818306" cy="13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06B57854-3661-F1C3-6F20-30BE0B1E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>
            <a:extLst>
              <a:ext uri="{FF2B5EF4-FFF2-40B4-BE49-F238E27FC236}">
                <a16:creationId xmlns:a16="http://schemas.microsoft.com/office/drawing/2014/main" id="{54430476-D45E-5505-04B8-92687922835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122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IDE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89" name="Google Shape;389;p33">
            <a:extLst>
              <a:ext uri="{FF2B5EF4-FFF2-40B4-BE49-F238E27FC236}">
                <a16:creationId xmlns:a16="http://schemas.microsoft.com/office/drawing/2014/main" id="{0AA38675-F764-5997-09FD-BA854E82E01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97954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TensorFlow</a:t>
            </a:r>
            <a:br>
              <a:rPr lang="en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en" sz="14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(Teachable Machine)</a:t>
            </a:r>
            <a:endParaRPr sz="14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90" name="Google Shape;390;p33">
            <a:extLst>
              <a:ext uri="{FF2B5EF4-FFF2-40B4-BE49-F238E27FC236}">
                <a16:creationId xmlns:a16="http://schemas.microsoft.com/office/drawing/2014/main" id="{FE3F0ECA-834F-E364-12E5-008CE1465D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1225" y="3962478"/>
            <a:ext cx="2348100" cy="707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Arduino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보드에 펌웨어를 업로드하고 하드웨어 동작을 제어하기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44210114-3D75-AD6B-0A54-D4A0E0C982D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7950" y="3962478"/>
            <a:ext cx="2348100" cy="707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상태를 확인하는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모델을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에서 구동하기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2" name="Google Shape;392;p33">
            <a:extLst>
              <a:ext uri="{FF2B5EF4-FFF2-40B4-BE49-F238E27FC236}">
                <a16:creationId xmlns:a16="http://schemas.microsoft.com/office/drawing/2014/main" id="{D4641567-B27D-4995-D1B9-ED2FB3B2FFC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44675" y="3962478"/>
            <a:ext cx="2348100" cy="707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Arduino IDE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에서 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보드의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Wi-Fi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및 카메라 기능 제어를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3" name="Google Shape;393;p33">
            <a:extLst>
              <a:ext uri="{FF2B5EF4-FFF2-40B4-BE49-F238E27FC236}">
                <a16:creationId xmlns:a16="http://schemas.microsoft.com/office/drawing/2014/main" id="{F1404552-D533-7176-6439-61615431475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642090" y="3173216"/>
            <a:ext cx="295327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900" b="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Espressif</a:t>
            </a:r>
            <a:r>
              <a:rPr lang="en-US" sz="19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Library</a:t>
            </a:r>
          </a:p>
          <a:p>
            <a:pPr marL="0" lvl="0" indent="0"/>
            <a:r>
              <a:rPr lang="en" altLang="ko-KR" sz="14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(ESP32)</a:t>
            </a:r>
            <a:endParaRPr sz="14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AE27AB46-79E8-910F-EE9B-8466FD3C9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소프트웨어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5" name="그림 14" descr="상징, 스크린샷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D4458B-B164-542D-DD4E-3ED34B25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8" y="1696019"/>
            <a:ext cx="1328794" cy="1328794"/>
          </a:xfrm>
          <a:prstGeom prst="rect">
            <a:avLst/>
          </a:prstGeom>
        </p:spPr>
      </p:pic>
      <p:pic>
        <p:nvPicPr>
          <p:cNvPr id="3" name="그림 2" descr="폰트, 로고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1BBA9F-3C40-A8E9-00B1-432102E6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270215"/>
            <a:ext cx="1828800" cy="1828800"/>
          </a:xfrm>
          <a:prstGeom prst="rect">
            <a:avLst/>
          </a:prstGeom>
        </p:spPr>
      </p:pic>
      <p:pic>
        <p:nvPicPr>
          <p:cNvPr id="4" name="그림 3" descr="그래픽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17304C-20C9-679B-443F-9CF9D1C49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28" y="1696019"/>
            <a:ext cx="1328794" cy="13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92B1D721-CE5A-BF2C-0EC5-3E9343B97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F510DF60-F391-AEFD-A01F-63598C8D7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41FE38-DB6D-BA81-17CF-BE4C25F196DF}"/>
              </a:ext>
            </a:extLst>
          </p:cNvPr>
          <p:cNvGrpSpPr/>
          <p:nvPr/>
        </p:nvGrpSpPr>
        <p:grpSpPr>
          <a:xfrm>
            <a:off x="6008522" y="885888"/>
            <a:ext cx="2002651" cy="3811967"/>
            <a:chOff x="5637291" y="771277"/>
            <a:chExt cx="2002651" cy="3811967"/>
          </a:xfrm>
        </p:grpSpPr>
        <p:pic>
          <p:nvPicPr>
            <p:cNvPr id="2" name="AI모듈 시연영상">
              <a:hlinkClick r:id="" action="ppaction://media"/>
              <a:extLst>
                <a:ext uri="{FF2B5EF4-FFF2-40B4-BE49-F238E27FC236}">
                  <a16:creationId xmlns:a16="http://schemas.microsoft.com/office/drawing/2014/main" id="{CC3C7A32-1A59-8543-5F70-1E56954FD54C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t="-172" b="3823"/>
            <a:stretch>
              <a:fillRect/>
            </a:stretch>
          </p:blipFill>
          <p:spPr>
            <a:xfrm>
              <a:off x="5637291" y="771277"/>
              <a:ext cx="2002651" cy="3811967"/>
            </a:xfrm>
            <a:prstGeom prst="rect">
              <a:avLst/>
            </a:prstGeom>
          </p:spPr>
        </p:pic>
        <p:sp>
          <p:nvSpPr>
            <p:cNvPr id="378" name="Google Shape;378;p32">
              <a:extLst>
                <a:ext uri="{FF2B5EF4-FFF2-40B4-BE49-F238E27FC236}">
                  <a16:creationId xmlns:a16="http://schemas.microsoft.com/office/drawing/2014/main" id="{CA1804D2-67B9-D9D4-211E-08ECF52D45D8}"/>
                </a:ext>
              </a:extLst>
            </p:cNvPr>
            <p:cNvSpPr/>
            <p:nvPr/>
          </p:nvSpPr>
          <p:spPr>
            <a:xfrm>
              <a:off x="5637291" y="771277"/>
              <a:ext cx="2002651" cy="159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" name="Google Shape;377;p32">
            <a:extLst>
              <a:ext uri="{FF2B5EF4-FFF2-40B4-BE49-F238E27FC236}">
                <a16:creationId xmlns:a16="http://schemas.microsoft.com/office/drawing/2014/main" id="{23E0A7A7-024C-9EC9-3B8F-EA4BFBD060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상태를 확인하기 위해 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모델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동작 인식 기반으로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책상에 손을 올리고 연필을 잡는 자세를 취하고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고개가 밑으로 향한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상태를 집중 상태로 인식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Teachable Machine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프로그램으로 학습 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TensorFlow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(.</a:t>
            </a:r>
            <a:r>
              <a:rPr lang="en-US" altLang="ko-KR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tflite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로 변환해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업로드해서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학습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완료됨</a:t>
            </a: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spcBef>
                <a:spcPts val="1000"/>
              </a:spcBef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 여부는 실시간으로 분석되어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LCD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표시됨</a:t>
            </a: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" name="그림 2" descr="로고, 상징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E97402-2042-C782-216A-A53F1E0EF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562" y="3662057"/>
            <a:ext cx="1035798" cy="10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494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프로그램 작동 과정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69" name="Google Shape;569;p46"/>
          <p:cNvSpPr/>
          <p:nvPr/>
        </p:nvSpPr>
        <p:spPr>
          <a:xfrm>
            <a:off x="15311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34950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54589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7422825" y="148644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 txBox="1"/>
          <p:nvPr/>
        </p:nvSpPr>
        <p:spPr>
          <a:xfrm flipH="1">
            <a:off x="7131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1</a:t>
            </a:r>
            <a:endParaRPr sz="20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74" name="Google Shape;574;p46"/>
          <p:cNvSpPr txBox="1"/>
          <p:nvPr/>
        </p:nvSpPr>
        <p:spPr>
          <a:xfrm flipH="1">
            <a:off x="7131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타이머 버튼 눌러</a:t>
            </a:r>
            <a:endParaRPr lang="en-US" altLang="ko-KR"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측정 시작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 flipH="1">
            <a:off x="2675764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2</a:t>
            </a:r>
            <a:endParaRPr sz="200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 flipH="1">
            <a:off x="2675772" y="2411477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카메라로 공부하는 모습을 촬영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 flipH="1">
            <a:off x="46409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3</a:t>
            </a:r>
            <a:endParaRPr sz="200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78" name="Google Shape;578;p46"/>
          <p:cNvSpPr txBox="1"/>
          <p:nvPr/>
        </p:nvSpPr>
        <p:spPr>
          <a:xfrm flipH="1">
            <a:off x="46409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학습시킨 </a:t>
            </a:r>
            <a:r>
              <a:rPr lang="en-US" altLang="ko-KR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AI </a:t>
            </a: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모델을 통해</a:t>
            </a:r>
            <a:endParaRPr lang="en-US" altLang="ko-KR"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집중 상태를 분석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 flipH="1">
            <a:off x="6604825" y="20229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4</a:t>
            </a:r>
            <a:endParaRPr sz="200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80" name="Google Shape;580;p46"/>
          <p:cNvSpPr txBox="1"/>
          <p:nvPr/>
        </p:nvSpPr>
        <p:spPr>
          <a:xfrm flipH="1">
            <a:off x="6604875" y="24114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10</a:t>
            </a:r>
            <a:r>
              <a:rPr lang="ko-KR" altLang="en-US" sz="1200" dirty="0" err="1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초동안</a:t>
            </a: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 집중이 흐트러질 경우 경고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cxnSp>
        <p:nvCxnSpPr>
          <p:cNvPr id="581" name="Google Shape;581;p46"/>
          <p:cNvCxnSpPr>
            <a:stCxn id="569" idx="3"/>
            <a:endCxn id="570" idx="1"/>
          </p:cNvCxnSpPr>
          <p:nvPr/>
        </p:nvCxnSpPr>
        <p:spPr>
          <a:xfrm>
            <a:off x="17075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46"/>
          <p:cNvCxnSpPr>
            <a:stCxn id="570" idx="3"/>
            <a:endCxn id="571" idx="1"/>
          </p:cNvCxnSpPr>
          <p:nvPr/>
        </p:nvCxnSpPr>
        <p:spPr>
          <a:xfrm>
            <a:off x="36714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46"/>
          <p:cNvCxnSpPr>
            <a:stCxn id="571" idx="3"/>
            <a:endCxn id="572" idx="1"/>
          </p:cNvCxnSpPr>
          <p:nvPr/>
        </p:nvCxnSpPr>
        <p:spPr>
          <a:xfrm>
            <a:off x="5635325" y="157464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46"/>
          <p:cNvCxnSpPr>
            <a:stCxn id="569" idx="2"/>
            <a:endCxn id="573" idx="0"/>
          </p:cNvCxnSpPr>
          <p:nvPr/>
        </p:nvCxnSpPr>
        <p:spPr>
          <a:xfrm>
            <a:off x="16193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46"/>
          <p:cNvCxnSpPr>
            <a:stCxn id="570" idx="2"/>
            <a:endCxn id="575" idx="0"/>
          </p:cNvCxnSpPr>
          <p:nvPr/>
        </p:nvCxnSpPr>
        <p:spPr>
          <a:xfrm flipH="1">
            <a:off x="3582025" y="1662847"/>
            <a:ext cx="120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46"/>
          <p:cNvCxnSpPr>
            <a:stCxn id="571" idx="2"/>
            <a:endCxn id="577" idx="0"/>
          </p:cNvCxnSpPr>
          <p:nvPr/>
        </p:nvCxnSpPr>
        <p:spPr>
          <a:xfrm>
            <a:off x="55471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46"/>
          <p:cNvCxnSpPr>
            <a:stCxn id="572" idx="2"/>
            <a:endCxn id="579" idx="0"/>
          </p:cNvCxnSpPr>
          <p:nvPr/>
        </p:nvCxnSpPr>
        <p:spPr>
          <a:xfrm>
            <a:off x="7511025" y="1662847"/>
            <a:ext cx="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46"/>
          <p:cNvSpPr/>
          <p:nvPr/>
        </p:nvSpPr>
        <p:spPr>
          <a:xfrm>
            <a:off x="1531125" y="316849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3495025" y="316849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5458925" y="316849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7422825" y="3168497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 txBox="1"/>
          <p:nvPr/>
        </p:nvSpPr>
        <p:spPr>
          <a:xfrm flipH="1">
            <a:off x="713125" y="37050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5</a:t>
            </a:r>
            <a:endParaRPr sz="200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93" name="Google Shape;593;p46"/>
          <p:cNvSpPr txBox="1"/>
          <p:nvPr/>
        </p:nvSpPr>
        <p:spPr>
          <a:xfrm flipH="1">
            <a:off x="713175" y="409352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20</a:t>
            </a:r>
            <a:r>
              <a:rPr lang="ko-KR" altLang="en-US" sz="1200" dirty="0" err="1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초동안</a:t>
            </a: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 집중이 흐트러질 경우 타이머 중단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94" name="Google Shape;594;p46"/>
          <p:cNvSpPr txBox="1"/>
          <p:nvPr/>
        </p:nvSpPr>
        <p:spPr>
          <a:xfrm flipH="1">
            <a:off x="2675764" y="37050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6</a:t>
            </a:r>
            <a:endParaRPr sz="200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95" name="Google Shape;595;p46"/>
          <p:cNvSpPr txBox="1"/>
          <p:nvPr/>
        </p:nvSpPr>
        <p:spPr>
          <a:xfrm flipH="1">
            <a:off x="2675772" y="4093527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동기부여 멘트 출력</a:t>
            </a:r>
            <a:endParaRPr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96" name="Google Shape;596;p46"/>
          <p:cNvSpPr txBox="1"/>
          <p:nvPr/>
        </p:nvSpPr>
        <p:spPr>
          <a:xfrm flipH="1">
            <a:off x="4640925" y="37050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7</a:t>
            </a:r>
            <a:endParaRPr sz="200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 flipH="1">
            <a:off x="4640975" y="409352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버튼 다시 눌러</a:t>
            </a:r>
            <a:endParaRPr lang="en-US" altLang="ko-KR"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집중 재시작</a:t>
            </a:r>
            <a:endParaRPr lang="en-US" altLang="ko-KR"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 flipH="1">
            <a:off x="6604825" y="3705074"/>
            <a:ext cx="181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ldrich"/>
                <a:sym typeface="Aldrich"/>
              </a:rPr>
              <a:t>Step 8</a:t>
            </a:r>
            <a:endParaRPr sz="200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ldrich"/>
              <a:sym typeface="Aldrich"/>
            </a:endParaRPr>
          </a:p>
        </p:txBody>
      </p:sp>
      <p:sp>
        <p:nvSpPr>
          <p:cNvPr id="599" name="Google Shape;599;p46"/>
          <p:cNvSpPr txBox="1"/>
          <p:nvPr/>
        </p:nvSpPr>
        <p:spPr>
          <a:xfrm flipH="1">
            <a:off x="6604875" y="409352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정지</a:t>
            </a:r>
            <a:r>
              <a:rPr lang="en-US" altLang="ko-KR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리셋 버튼 눌러</a:t>
            </a:r>
            <a:endParaRPr lang="en-US" altLang="ko-KR"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Open Sans"/>
                <a:sym typeface="Open Sans"/>
              </a:rPr>
              <a:t>측정 중단</a:t>
            </a:r>
            <a:endParaRPr lang="en-US" altLang="ko-KR" sz="1200" dirty="0">
              <a:solidFill>
                <a:schemeClr val="dk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  <a:cs typeface="Open Sans"/>
              <a:sym typeface="Open Sans"/>
            </a:endParaRPr>
          </a:p>
        </p:txBody>
      </p:sp>
      <p:cxnSp>
        <p:nvCxnSpPr>
          <p:cNvPr id="600" name="Google Shape;600;p46"/>
          <p:cNvCxnSpPr>
            <a:stCxn id="588" idx="3"/>
            <a:endCxn id="589" idx="1"/>
          </p:cNvCxnSpPr>
          <p:nvPr/>
        </p:nvCxnSpPr>
        <p:spPr>
          <a:xfrm>
            <a:off x="1707525" y="325669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46"/>
          <p:cNvCxnSpPr>
            <a:stCxn id="589" idx="3"/>
            <a:endCxn id="590" idx="1"/>
          </p:cNvCxnSpPr>
          <p:nvPr/>
        </p:nvCxnSpPr>
        <p:spPr>
          <a:xfrm>
            <a:off x="3671425" y="325669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46"/>
          <p:cNvCxnSpPr>
            <a:stCxn id="590" idx="3"/>
            <a:endCxn id="591" idx="1"/>
          </p:cNvCxnSpPr>
          <p:nvPr/>
        </p:nvCxnSpPr>
        <p:spPr>
          <a:xfrm>
            <a:off x="5635325" y="3256697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46"/>
          <p:cNvCxnSpPr>
            <a:stCxn id="588" idx="2"/>
            <a:endCxn id="592" idx="0"/>
          </p:cNvCxnSpPr>
          <p:nvPr/>
        </p:nvCxnSpPr>
        <p:spPr>
          <a:xfrm>
            <a:off x="1619325" y="3344897"/>
            <a:ext cx="0" cy="3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46"/>
          <p:cNvCxnSpPr>
            <a:stCxn id="589" idx="2"/>
            <a:endCxn id="594" idx="0"/>
          </p:cNvCxnSpPr>
          <p:nvPr/>
        </p:nvCxnSpPr>
        <p:spPr>
          <a:xfrm flipH="1">
            <a:off x="3582025" y="3344897"/>
            <a:ext cx="1200" cy="3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6"/>
          <p:cNvCxnSpPr>
            <a:stCxn id="590" idx="2"/>
            <a:endCxn id="596" idx="0"/>
          </p:cNvCxnSpPr>
          <p:nvPr/>
        </p:nvCxnSpPr>
        <p:spPr>
          <a:xfrm>
            <a:off x="5547125" y="3344897"/>
            <a:ext cx="0" cy="3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46"/>
          <p:cNvCxnSpPr>
            <a:stCxn id="591" idx="2"/>
            <a:endCxn id="598" idx="0"/>
          </p:cNvCxnSpPr>
          <p:nvPr/>
        </p:nvCxnSpPr>
        <p:spPr>
          <a:xfrm>
            <a:off x="7511025" y="3344897"/>
            <a:ext cx="0" cy="3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46"/>
          <p:cNvCxnSpPr>
            <a:stCxn id="580" idx="2"/>
            <a:endCxn id="588" idx="0"/>
          </p:cNvCxnSpPr>
          <p:nvPr/>
        </p:nvCxnSpPr>
        <p:spPr>
          <a:xfrm rot="5400000">
            <a:off x="4445775" y="103123"/>
            <a:ext cx="238800" cy="5891700"/>
          </a:xfrm>
          <a:prstGeom prst="bentConnector3">
            <a:avLst>
              <a:gd name="adj1" fmla="val 500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enior Frontend Developer Portfolio by Slidesgo">
  <a:themeElements>
    <a:clrScheme name="Simple Light">
      <a:dk1>
        <a:srgbClr val="FFFFFF"/>
      </a:dk1>
      <a:lt1>
        <a:srgbClr val="292828"/>
      </a:lt1>
      <a:dk2>
        <a:srgbClr val="A67FF1"/>
      </a:dk2>
      <a:lt2>
        <a:srgbClr val="F5B150"/>
      </a:lt2>
      <a:accent1>
        <a:srgbClr val="C0E6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367</Words>
  <Application>Microsoft Macintosh PowerPoint</Application>
  <PresentationFormat>화면 슬라이드 쇼(16:9)</PresentationFormat>
  <Paragraphs>77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Gmarket Sans TTF Light</vt:lpstr>
      <vt:lpstr>Gmarket Sans TTF Bold</vt:lpstr>
      <vt:lpstr>Anaheim</vt:lpstr>
      <vt:lpstr>Gmarket Sans TTF Medium</vt:lpstr>
      <vt:lpstr>Aldrich</vt:lpstr>
      <vt:lpstr>Arial</vt:lpstr>
      <vt:lpstr>Open Sans</vt:lpstr>
      <vt:lpstr>Senior Frontend Developer Portfolio by Slidesgo</vt:lpstr>
      <vt:lpstr>AI로 집중 상태를 측정하는    공부 타이머 만들기</vt:lpstr>
      <vt:lpstr>발표 순서</vt:lpstr>
      <vt:lpstr>프로젝트 기획</vt:lpstr>
      <vt:lpstr>프로젝트 기획 동기</vt:lpstr>
      <vt:lpstr>프로젝트 개발</vt:lpstr>
      <vt:lpstr>주요 사용 하드웨어</vt:lpstr>
      <vt:lpstr>주요 사용 소프트웨어</vt:lpstr>
      <vt:lpstr>공부 상태 확인 AI</vt:lpstr>
      <vt:lpstr>프로그램 작동 과정</vt:lpstr>
      <vt:lpstr>현재 진행 상황</vt:lpstr>
      <vt:lpstr>현재 완료된 사항</vt:lpstr>
      <vt:lpstr>PowerPoint 프레젠테이션</vt:lpstr>
      <vt:lpstr>현재 진행중인 사항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[1학년 4반]김지한</cp:lastModifiedBy>
  <cp:revision>54</cp:revision>
  <dcterms:modified xsi:type="dcterms:W3CDTF">2025-07-24T15:46:30Z</dcterms:modified>
</cp:coreProperties>
</file>